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32AF2-4175-4382-9951-C8C72DCD75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42DC5F-4DE3-4DF7-B691-2060EB74E06E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</a:rPr>
            <a:t>28</a:t>
          </a:r>
          <a:r>
            <a:rPr lang="ru-RU" sz="2400" b="1" dirty="0" smtClean="0">
              <a:solidFill>
                <a:srgbClr val="FF0000"/>
              </a:solidFill>
            </a:rPr>
            <a:t>) адаптированная образовательная программа </a:t>
          </a:r>
          <a:r>
            <a:rPr lang="ru-RU" sz="2400" b="1" dirty="0" smtClean="0">
              <a:solidFill>
                <a:schemeClr val="tx1"/>
              </a:solidFill>
            </a:rPr>
            <a:t>- образовательная программа, адаптированная для обучения лиц с ограниченными возможностями здоровья с учетом </a:t>
          </a:r>
          <a:r>
            <a:rPr lang="ru-RU" sz="2400" b="1" dirty="0" smtClean="0">
              <a:solidFill>
                <a:srgbClr val="FF0000"/>
              </a:solidFill>
            </a:rPr>
            <a:t>особенностей их психофизического развития, индивидуальных возможностей </a:t>
          </a:r>
          <a:r>
            <a:rPr lang="ru-RU" sz="2400" b="1" dirty="0" smtClean="0">
              <a:solidFill>
                <a:schemeClr val="tx1"/>
              </a:solidFill>
            </a:rPr>
            <a:t>и при необходимости обеспечивающая </a:t>
          </a:r>
          <a:r>
            <a:rPr lang="ru-RU" sz="2400" b="1" dirty="0" smtClean="0">
              <a:solidFill>
                <a:srgbClr val="FF3300"/>
              </a:solidFill>
            </a:rPr>
            <a:t>коррекцию нарушений развития и социальную адаптацию </a:t>
          </a:r>
          <a:r>
            <a:rPr lang="ru-RU" sz="2400" b="1" dirty="0" smtClean="0">
              <a:solidFill>
                <a:schemeClr val="tx1"/>
              </a:solidFill>
            </a:rPr>
            <a:t>указанных лиц;</a:t>
          </a:r>
          <a:endParaRPr lang="ru-RU" sz="2400" b="1" dirty="0">
            <a:solidFill>
              <a:schemeClr val="tx1"/>
            </a:solidFill>
          </a:endParaRPr>
        </a:p>
      </dgm:t>
    </dgm:pt>
    <dgm:pt modelId="{3662D302-BEE1-4948-A919-A611D9A8B810}" type="parTrans" cxnId="{C2EF07F9-8FBF-4250-9B07-B3CFD26543A8}">
      <dgm:prSet/>
      <dgm:spPr/>
      <dgm:t>
        <a:bodyPr/>
        <a:lstStyle/>
        <a:p>
          <a:endParaRPr lang="ru-RU"/>
        </a:p>
      </dgm:t>
    </dgm:pt>
    <dgm:pt modelId="{7E7D4781-0881-411E-AB61-6F80CCDAAC52}" type="sibTrans" cxnId="{C2EF07F9-8FBF-4250-9B07-B3CFD26543A8}">
      <dgm:prSet/>
      <dgm:spPr/>
      <dgm:t>
        <a:bodyPr/>
        <a:lstStyle/>
        <a:p>
          <a:endParaRPr lang="ru-RU"/>
        </a:p>
      </dgm:t>
    </dgm:pt>
    <dgm:pt modelId="{D94183BF-B4E4-47DD-A6FF-0B9C950240F5}" type="pres">
      <dgm:prSet presAssocID="{A6432AF2-4175-4382-9951-C8C72DCD75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A4F3E6-B7BA-421F-A942-2EC4FC7E65B1}" type="pres">
      <dgm:prSet presAssocID="{7042DC5F-4DE3-4DF7-B691-2060EB74E06E}" presName="parentText" presStyleLbl="node1" presStyleIdx="0" presStyleCnt="1" custScaleY="1155337" custLinFactNeighborX="-15873" custLinFactNeighborY="-794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EF07F9-8FBF-4250-9B07-B3CFD26543A8}" srcId="{A6432AF2-4175-4382-9951-C8C72DCD75E0}" destId="{7042DC5F-4DE3-4DF7-B691-2060EB74E06E}" srcOrd="0" destOrd="0" parTransId="{3662D302-BEE1-4948-A919-A611D9A8B810}" sibTransId="{7E7D4781-0881-411E-AB61-6F80CCDAAC52}"/>
    <dgm:cxn modelId="{3F4598D2-769B-4604-B25F-43E709D3785A}" type="presOf" srcId="{7042DC5F-4DE3-4DF7-B691-2060EB74E06E}" destId="{97A4F3E6-B7BA-421F-A942-2EC4FC7E65B1}" srcOrd="0" destOrd="0" presId="urn:microsoft.com/office/officeart/2005/8/layout/vList2"/>
    <dgm:cxn modelId="{4F9A45EE-05BA-44FC-B130-CE64BA8E580E}" type="presOf" srcId="{A6432AF2-4175-4382-9951-C8C72DCD75E0}" destId="{D94183BF-B4E4-47DD-A6FF-0B9C950240F5}" srcOrd="0" destOrd="0" presId="urn:microsoft.com/office/officeart/2005/8/layout/vList2"/>
    <dgm:cxn modelId="{5B8A3DF4-FEC0-437C-B891-D6F60EDBAFA0}" type="presParOf" srcId="{D94183BF-B4E4-47DD-A6FF-0B9C950240F5}" destId="{97A4F3E6-B7BA-421F-A942-2EC4FC7E65B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E85A353-AACE-40DD-A0BB-053DEBABBE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01DD7D-5882-4DE4-9017-41097E25F7E1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 rtl="0"/>
          <a:r>
            <a:rPr lang="ru-RU" sz="1800" b="1" dirty="0" smtClean="0">
              <a:solidFill>
                <a:schemeClr val="tx1"/>
              </a:solidFill>
            </a:rPr>
            <a:t>адаптированная образовательная программа основного общего образования </a:t>
          </a:r>
          <a:r>
            <a:rPr lang="ru-RU" sz="1800" b="1" dirty="0" smtClean="0">
              <a:solidFill>
                <a:srgbClr val="FF0000"/>
              </a:solidFill>
            </a:rPr>
            <a:t>(ФГОС)</a:t>
          </a:r>
          <a:endParaRPr lang="ru-RU" sz="1800" b="1" dirty="0">
            <a:solidFill>
              <a:srgbClr val="FF0000"/>
            </a:solidFill>
          </a:endParaRPr>
        </a:p>
      </dgm:t>
    </dgm:pt>
    <dgm:pt modelId="{54E0F3B2-0CB6-4F94-B2C0-B66B455FAD36}" type="parTrans" cxnId="{33C70AF4-3602-4B3E-A184-5DA9660DEB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D718154-2B86-4AF8-ABB4-001C25C7F2FE}" type="sibTrans" cxnId="{33C70AF4-3602-4B3E-A184-5DA9660DEB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E80216B-E190-45FF-BFCF-C19216BFDB0B}" type="pres">
      <dgm:prSet presAssocID="{AE85A353-AACE-40DD-A0BB-053DEBABBE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F964F-8A7C-4FBD-8C30-B4F9999B6001}" type="pres">
      <dgm:prSet presAssocID="{B001DD7D-5882-4DE4-9017-41097E25F7E1}" presName="parentText" presStyleLbl="node1" presStyleIdx="0" presStyleCnt="1" custAng="0" custScaleY="539633" custLinFactY="271815" custLinFactNeighborX="-7212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5A766B-283A-4CC2-980C-0D181B6AAAE5}" type="presOf" srcId="{AE85A353-AACE-40DD-A0BB-053DEBABBE3C}" destId="{6E80216B-E190-45FF-BFCF-C19216BFDB0B}" srcOrd="0" destOrd="0" presId="urn:microsoft.com/office/officeart/2005/8/layout/vList2"/>
    <dgm:cxn modelId="{33C70AF4-3602-4B3E-A184-5DA9660DEB7B}" srcId="{AE85A353-AACE-40DD-A0BB-053DEBABBE3C}" destId="{B001DD7D-5882-4DE4-9017-41097E25F7E1}" srcOrd="0" destOrd="0" parTransId="{54E0F3B2-0CB6-4F94-B2C0-B66B455FAD36}" sibTransId="{AD718154-2B86-4AF8-ABB4-001C25C7F2FE}"/>
    <dgm:cxn modelId="{C26CFD04-42E5-4355-800E-D72FFD25C428}" type="presOf" srcId="{B001DD7D-5882-4DE4-9017-41097E25F7E1}" destId="{304F964F-8A7C-4FBD-8C30-B4F9999B6001}" srcOrd="0" destOrd="0" presId="urn:microsoft.com/office/officeart/2005/8/layout/vList2"/>
    <dgm:cxn modelId="{0286416C-CC2A-434B-A860-2A2E578158B2}" type="presParOf" srcId="{6E80216B-E190-45FF-BFCF-C19216BFDB0B}" destId="{304F964F-8A7C-4FBD-8C30-B4F9999B60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E85A353-AACE-40DD-A0BB-053DEBABBE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01DD7D-5882-4DE4-9017-41097E25F7E1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 rtl="0"/>
          <a:r>
            <a:rPr lang="ru-RU" sz="1800" b="1" dirty="0" smtClean="0">
              <a:solidFill>
                <a:schemeClr val="tx1"/>
              </a:solidFill>
            </a:rPr>
            <a:t>адаптированная образовательная программа начального общего образования </a:t>
          </a:r>
          <a:r>
            <a:rPr lang="ru-RU" sz="1800" b="1" dirty="0" smtClean="0">
              <a:solidFill>
                <a:srgbClr val="FF0000"/>
              </a:solidFill>
            </a:rPr>
            <a:t>(ФГОС)</a:t>
          </a:r>
          <a:endParaRPr lang="ru-RU" sz="1800" b="1" dirty="0">
            <a:solidFill>
              <a:srgbClr val="FF0000"/>
            </a:solidFill>
          </a:endParaRPr>
        </a:p>
      </dgm:t>
    </dgm:pt>
    <dgm:pt modelId="{54E0F3B2-0CB6-4F94-B2C0-B66B455FAD36}" type="parTrans" cxnId="{33C70AF4-3602-4B3E-A184-5DA9660DEB7B}">
      <dgm:prSet/>
      <dgm:spPr/>
      <dgm:t>
        <a:bodyPr/>
        <a:lstStyle/>
        <a:p>
          <a:pPr algn="ctr"/>
          <a:endParaRPr lang="ru-RU" b="1">
            <a:solidFill>
              <a:schemeClr val="tx1"/>
            </a:solidFill>
          </a:endParaRPr>
        </a:p>
      </dgm:t>
    </dgm:pt>
    <dgm:pt modelId="{AD718154-2B86-4AF8-ABB4-001C25C7F2FE}" type="sibTrans" cxnId="{33C70AF4-3602-4B3E-A184-5DA9660DEB7B}">
      <dgm:prSet/>
      <dgm:spPr/>
      <dgm:t>
        <a:bodyPr/>
        <a:lstStyle/>
        <a:p>
          <a:pPr algn="ctr"/>
          <a:endParaRPr lang="ru-RU" b="1">
            <a:solidFill>
              <a:schemeClr val="tx1"/>
            </a:solidFill>
          </a:endParaRPr>
        </a:p>
      </dgm:t>
    </dgm:pt>
    <dgm:pt modelId="{6E80216B-E190-45FF-BFCF-C19216BFDB0B}" type="pres">
      <dgm:prSet presAssocID="{AE85A353-AACE-40DD-A0BB-053DEBABBE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F964F-8A7C-4FBD-8C30-B4F9999B6001}" type="pres">
      <dgm:prSet presAssocID="{B001DD7D-5882-4DE4-9017-41097E25F7E1}" presName="parentText" presStyleLbl="node1" presStyleIdx="0" presStyleCnt="1" custAng="0" custScaleY="539633" custLinFactNeighborX="-12211" custLinFactNeighborY="737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9816EB-8D04-492B-B1C1-CEF7ADBA7B40}" type="presOf" srcId="{B001DD7D-5882-4DE4-9017-41097E25F7E1}" destId="{304F964F-8A7C-4FBD-8C30-B4F9999B6001}" srcOrd="0" destOrd="0" presId="urn:microsoft.com/office/officeart/2005/8/layout/vList2"/>
    <dgm:cxn modelId="{33C70AF4-3602-4B3E-A184-5DA9660DEB7B}" srcId="{AE85A353-AACE-40DD-A0BB-053DEBABBE3C}" destId="{B001DD7D-5882-4DE4-9017-41097E25F7E1}" srcOrd="0" destOrd="0" parTransId="{54E0F3B2-0CB6-4F94-B2C0-B66B455FAD36}" sibTransId="{AD718154-2B86-4AF8-ABB4-001C25C7F2FE}"/>
    <dgm:cxn modelId="{BDC95480-CEF0-4600-B59A-ED5BA608812C}" type="presOf" srcId="{AE85A353-AACE-40DD-A0BB-053DEBABBE3C}" destId="{6E80216B-E190-45FF-BFCF-C19216BFDB0B}" srcOrd="0" destOrd="0" presId="urn:microsoft.com/office/officeart/2005/8/layout/vList2"/>
    <dgm:cxn modelId="{6CE7AB9D-7DC1-4133-9998-12DB88E818D2}" type="presParOf" srcId="{6E80216B-E190-45FF-BFCF-C19216BFDB0B}" destId="{304F964F-8A7C-4FBD-8C30-B4F9999B60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3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E85A353-AACE-40DD-A0BB-053DEBABBE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01DD7D-5882-4DE4-9017-41097E25F7E1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 rtl="0"/>
          <a:r>
            <a:rPr lang="ru-RU" sz="1800" b="1" dirty="0" smtClean="0">
              <a:solidFill>
                <a:schemeClr val="tx1"/>
              </a:solidFill>
            </a:rPr>
            <a:t>адаптированная образовательная программа дошкольного </a:t>
          </a:r>
          <a:r>
            <a:rPr lang="ru-RU" sz="1800" b="1" dirty="0" smtClean="0">
              <a:solidFill>
                <a:schemeClr val="tx1"/>
              </a:solidFill>
            </a:rPr>
            <a:t>образования </a:t>
          </a:r>
          <a:r>
            <a:rPr lang="ru-RU" sz="1800" b="1" dirty="0" smtClean="0">
              <a:solidFill>
                <a:srgbClr val="FF0000"/>
              </a:solidFill>
            </a:rPr>
            <a:t>(ФГОС)</a:t>
          </a:r>
          <a:endParaRPr lang="ru-RU" sz="1800" b="1" dirty="0">
            <a:solidFill>
              <a:srgbClr val="FF0000"/>
            </a:solidFill>
          </a:endParaRPr>
        </a:p>
      </dgm:t>
    </dgm:pt>
    <dgm:pt modelId="{54E0F3B2-0CB6-4F94-B2C0-B66B455FAD36}" type="parTrans" cxnId="{33C70AF4-3602-4B3E-A184-5DA9660DEB7B}">
      <dgm:prSet/>
      <dgm:spPr/>
      <dgm:t>
        <a:bodyPr/>
        <a:lstStyle/>
        <a:p>
          <a:pPr algn="ctr"/>
          <a:endParaRPr lang="ru-RU" b="1">
            <a:solidFill>
              <a:schemeClr val="tx1"/>
            </a:solidFill>
          </a:endParaRPr>
        </a:p>
      </dgm:t>
    </dgm:pt>
    <dgm:pt modelId="{AD718154-2B86-4AF8-ABB4-001C25C7F2FE}" type="sibTrans" cxnId="{33C70AF4-3602-4B3E-A184-5DA9660DEB7B}">
      <dgm:prSet/>
      <dgm:spPr/>
      <dgm:t>
        <a:bodyPr/>
        <a:lstStyle/>
        <a:p>
          <a:pPr algn="ctr"/>
          <a:endParaRPr lang="ru-RU" b="1">
            <a:solidFill>
              <a:schemeClr val="tx1"/>
            </a:solidFill>
          </a:endParaRPr>
        </a:p>
      </dgm:t>
    </dgm:pt>
    <dgm:pt modelId="{6E80216B-E190-45FF-BFCF-C19216BFDB0B}" type="pres">
      <dgm:prSet presAssocID="{AE85A353-AACE-40DD-A0BB-053DEBABBE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F964F-8A7C-4FBD-8C30-B4F9999B6001}" type="pres">
      <dgm:prSet presAssocID="{B001DD7D-5882-4DE4-9017-41097E25F7E1}" presName="parentText" presStyleLbl="node1" presStyleIdx="0" presStyleCnt="1" custAng="0" custScaleY="5396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BE37E6-9E05-4DBA-A9DE-D4ABD8B71B05}" type="presOf" srcId="{B001DD7D-5882-4DE4-9017-41097E25F7E1}" destId="{304F964F-8A7C-4FBD-8C30-B4F9999B6001}" srcOrd="0" destOrd="0" presId="urn:microsoft.com/office/officeart/2005/8/layout/vList2"/>
    <dgm:cxn modelId="{33C70AF4-3602-4B3E-A184-5DA9660DEB7B}" srcId="{AE85A353-AACE-40DD-A0BB-053DEBABBE3C}" destId="{B001DD7D-5882-4DE4-9017-41097E25F7E1}" srcOrd="0" destOrd="0" parTransId="{54E0F3B2-0CB6-4F94-B2C0-B66B455FAD36}" sibTransId="{AD718154-2B86-4AF8-ABB4-001C25C7F2FE}"/>
    <dgm:cxn modelId="{91A910AD-B3FF-4383-B217-A772E44CA86C}" type="presOf" srcId="{AE85A353-AACE-40DD-A0BB-053DEBABBE3C}" destId="{6E80216B-E190-45FF-BFCF-C19216BFDB0B}" srcOrd="0" destOrd="0" presId="urn:microsoft.com/office/officeart/2005/8/layout/vList2"/>
    <dgm:cxn modelId="{05C6B0F6-62CC-4E24-8A9F-4548B925B45A}" type="presParOf" srcId="{6E80216B-E190-45FF-BFCF-C19216BFDB0B}" destId="{304F964F-8A7C-4FBD-8C30-B4F9999B60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3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E85A353-AACE-40DD-A0BB-053DEBABBE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01DD7D-5882-4DE4-9017-41097E25F7E1}">
      <dgm:prSet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ctr" rtl="0"/>
          <a:r>
            <a:rPr lang="ru-RU" sz="1800" b="1" dirty="0" smtClean="0">
              <a:solidFill>
                <a:schemeClr val="tx1"/>
              </a:solidFill>
            </a:rPr>
            <a:t>адаптированная образовательная программа начального общего образования </a:t>
          </a:r>
          <a:r>
            <a:rPr lang="ru-RU" sz="1800" b="1" dirty="0" smtClean="0">
              <a:solidFill>
                <a:srgbClr val="FF0000"/>
              </a:solidFill>
            </a:rPr>
            <a:t>(ФГОС)</a:t>
          </a:r>
          <a:endParaRPr lang="ru-RU" sz="1800" b="1" dirty="0">
            <a:solidFill>
              <a:srgbClr val="FF0000"/>
            </a:solidFill>
          </a:endParaRPr>
        </a:p>
      </dgm:t>
    </dgm:pt>
    <dgm:pt modelId="{54E0F3B2-0CB6-4F94-B2C0-B66B455FAD36}" type="parTrans" cxnId="{33C70AF4-3602-4B3E-A184-5DA9660DEB7B}">
      <dgm:prSet/>
      <dgm:spPr/>
      <dgm:t>
        <a:bodyPr/>
        <a:lstStyle/>
        <a:p>
          <a:pPr algn="ctr"/>
          <a:endParaRPr lang="ru-RU" b="1">
            <a:solidFill>
              <a:schemeClr val="tx1"/>
            </a:solidFill>
          </a:endParaRPr>
        </a:p>
      </dgm:t>
    </dgm:pt>
    <dgm:pt modelId="{AD718154-2B86-4AF8-ABB4-001C25C7F2FE}" type="sibTrans" cxnId="{33C70AF4-3602-4B3E-A184-5DA9660DEB7B}">
      <dgm:prSet/>
      <dgm:spPr/>
      <dgm:t>
        <a:bodyPr/>
        <a:lstStyle/>
        <a:p>
          <a:pPr algn="ctr"/>
          <a:endParaRPr lang="ru-RU" b="1">
            <a:solidFill>
              <a:schemeClr val="tx1"/>
            </a:solidFill>
          </a:endParaRPr>
        </a:p>
      </dgm:t>
    </dgm:pt>
    <dgm:pt modelId="{6E80216B-E190-45FF-BFCF-C19216BFDB0B}" type="pres">
      <dgm:prSet presAssocID="{AE85A353-AACE-40DD-A0BB-053DEBABBE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F964F-8A7C-4FBD-8C30-B4F9999B6001}" type="pres">
      <dgm:prSet presAssocID="{B001DD7D-5882-4DE4-9017-41097E25F7E1}" presName="parentText" presStyleLbl="node1" presStyleIdx="0" presStyleCnt="1" custAng="0" custScaleY="648479" custLinFactNeighborX="2083" custLinFactNeighborY="598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A5CD93-60A2-4A65-8830-C9CFA41D2B43}" type="presOf" srcId="{B001DD7D-5882-4DE4-9017-41097E25F7E1}" destId="{304F964F-8A7C-4FBD-8C30-B4F9999B6001}" srcOrd="0" destOrd="0" presId="urn:microsoft.com/office/officeart/2005/8/layout/vList2"/>
    <dgm:cxn modelId="{40C023D3-6B0B-4DDF-BB72-35123610B35F}" type="presOf" srcId="{AE85A353-AACE-40DD-A0BB-053DEBABBE3C}" destId="{6E80216B-E190-45FF-BFCF-C19216BFDB0B}" srcOrd="0" destOrd="0" presId="urn:microsoft.com/office/officeart/2005/8/layout/vList2"/>
    <dgm:cxn modelId="{33C70AF4-3602-4B3E-A184-5DA9660DEB7B}" srcId="{AE85A353-AACE-40DD-A0BB-053DEBABBE3C}" destId="{B001DD7D-5882-4DE4-9017-41097E25F7E1}" srcOrd="0" destOrd="0" parTransId="{54E0F3B2-0CB6-4F94-B2C0-B66B455FAD36}" sibTransId="{AD718154-2B86-4AF8-ABB4-001C25C7F2FE}"/>
    <dgm:cxn modelId="{FD7634DA-7133-483D-BAC1-513C584E807B}" type="presParOf" srcId="{6E80216B-E190-45FF-BFCF-C19216BFDB0B}" destId="{304F964F-8A7C-4FBD-8C30-B4F9999B60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5092E9-F9AD-4973-9DE1-9D8661E071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DEDB02-4AA6-45B3-806E-F0115EEEDA62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b="1" i="1" dirty="0" smtClean="0">
              <a:solidFill>
                <a:schemeClr val="tx1"/>
              </a:solidFill>
            </a:rPr>
            <a:t>ФЗ «Об образовании в РФ»</a:t>
          </a:r>
        </a:p>
        <a:p>
          <a:pPr rtl="0"/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Глава 1. Общие положения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6328815F-3AE3-427B-A56E-0CDCC5CBC170}" type="parTrans" cxnId="{EBAAEB8E-459D-4421-B2BB-D18535E873CB}">
      <dgm:prSet/>
      <dgm:spPr/>
      <dgm:t>
        <a:bodyPr/>
        <a:lstStyle/>
        <a:p>
          <a:endParaRPr lang="ru-RU"/>
        </a:p>
      </dgm:t>
    </dgm:pt>
    <dgm:pt modelId="{4AB949F5-AF4F-42E6-995F-47E55442D522}" type="sibTrans" cxnId="{EBAAEB8E-459D-4421-B2BB-D18535E873CB}">
      <dgm:prSet/>
      <dgm:spPr/>
      <dgm:t>
        <a:bodyPr/>
        <a:lstStyle/>
        <a:p>
          <a:endParaRPr lang="ru-RU"/>
        </a:p>
      </dgm:t>
    </dgm:pt>
    <dgm:pt modelId="{0D25EE62-AB56-43BD-8BD8-055A078F7304}" type="pres">
      <dgm:prSet presAssocID="{4C5092E9-F9AD-4973-9DE1-9D8661E071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22DFD1-A0FA-4AF4-9447-60CA98BAC8EC}" type="pres">
      <dgm:prSet presAssocID="{26DEDB02-4AA6-45B3-806E-F0115EEEDA6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69D5AE-6D83-4B4A-BC5E-47DD9CB844E9}" type="presOf" srcId="{4C5092E9-F9AD-4973-9DE1-9D8661E07103}" destId="{0D25EE62-AB56-43BD-8BD8-055A078F7304}" srcOrd="0" destOrd="0" presId="urn:microsoft.com/office/officeart/2005/8/layout/vList2"/>
    <dgm:cxn modelId="{EBAAEB8E-459D-4421-B2BB-D18535E873CB}" srcId="{4C5092E9-F9AD-4973-9DE1-9D8661E07103}" destId="{26DEDB02-4AA6-45B3-806E-F0115EEEDA62}" srcOrd="0" destOrd="0" parTransId="{6328815F-3AE3-427B-A56E-0CDCC5CBC170}" sibTransId="{4AB949F5-AF4F-42E6-995F-47E55442D522}"/>
    <dgm:cxn modelId="{2533760B-2C92-4A9E-AC41-7DD312CA7D76}" type="presOf" srcId="{26DEDB02-4AA6-45B3-806E-F0115EEEDA62}" destId="{4F22DFD1-A0FA-4AF4-9447-60CA98BAC8EC}" srcOrd="0" destOrd="0" presId="urn:microsoft.com/office/officeart/2005/8/layout/vList2"/>
    <dgm:cxn modelId="{827ECE71-F726-4E1C-908A-28F44ACCB3ED}" type="presParOf" srcId="{0D25EE62-AB56-43BD-8BD8-055A078F7304}" destId="{4F22DFD1-A0FA-4AF4-9447-60CA98BAC8E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0935DD-CDD5-41CF-937E-74913CA2B3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261AD6-ACB7-41CA-9346-571BD3C7A8F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</a:t>
          </a:r>
          <a:r>
            <a:rPr lang="ru-RU" sz="2000" b="1" dirty="0" smtClean="0">
              <a:solidFill>
                <a:schemeClr val="tx2">
                  <a:lumMod val="75000"/>
                </a:schemeClr>
              </a:solidFill>
            </a:rPr>
            <a:t>татья 2. Основные понятия, используемые в  настоящем Федеральном законе </a:t>
          </a:r>
          <a:endParaRPr lang="ru-RU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7DBAAC28-EF87-4877-A1F4-1FA74F432B5F}" type="parTrans" cxnId="{C4802CA4-5D62-42A9-A7DA-A5E0F2A1C9B7}">
      <dgm:prSet/>
      <dgm:spPr/>
      <dgm:t>
        <a:bodyPr/>
        <a:lstStyle/>
        <a:p>
          <a:endParaRPr lang="ru-RU"/>
        </a:p>
      </dgm:t>
    </dgm:pt>
    <dgm:pt modelId="{918B3D0A-0B14-4271-967C-0158D6BA3E65}" type="sibTrans" cxnId="{C4802CA4-5D62-42A9-A7DA-A5E0F2A1C9B7}">
      <dgm:prSet/>
      <dgm:spPr/>
      <dgm:t>
        <a:bodyPr/>
        <a:lstStyle/>
        <a:p>
          <a:endParaRPr lang="ru-RU"/>
        </a:p>
      </dgm:t>
    </dgm:pt>
    <dgm:pt modelId="{3554A4E7-3145-4A14-90C6-F863EF6012BE}" type="pres">
      <dgm:prSet presAssocID="{E50935DD-CDD5-41CF-937E-74913CA2B3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44D574-D621-4573-B403-470BFCCFE0DA}" type="pres">
      <dgm:prSet presAssocID="{36261AD6-ACB7-41CA-9346-571BD3C7A8F4}" presName="parentText" presStyleLbl="node1" presStyleIdx="0" presStyleCnt="1" custScaleY="715832" custLinFactNeighborX="7120" custLinFactNeighborY="-519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ECF3B4-2936-440A-8262-CA8A3A7F0F25}" type="presOf" srcId="{E50935DD-CDD5-41CF-937E-74913CA2B344}" destId="{3554A4E7-3145-4A14-90C6-F863EF6012BE}" srcOrd="0" destOrd="0" presId="urn:microsoft.com/office/officeart/2005/8/layout/vList2"/>
    <dgm:cxn modelId="{C4802CA4-5D62-42A9-A7DA-A5E0F2A1C9B7}" srcId="{E50935DD-CDD5-41CF-937E-74913CA2B344}" destId="{36261AD6-ACB7-41CA-9346-571BD3C7A8F4}" srcOrd="0" destOrd="0" parTransId="{7DBAAC28-EF87-4877-A1F4-1FA74F432B5F}" sibTransId="{918B3D0A-0B14-4271-967C-0158D6BA3E65}"/>
    <dgm:cxn modelId="{E6F6FC82-F40F-4EB5-9E82-F303A2354D39}" type="presOf" srcId="{36261AD6-ACB7-41CA-9346-571BD3C7A8F4}" destId="{2A44D574-D621-4573-B403-470BFCCFE0DA}" srcOrd="0" destOrd="0" presId="urn:microsoft.com/office/officeart/2005/8/layout/vList2"/>
    <dgm:cxn modelId="{40594094-62ED-4805-AD12-69F98857FD23}" type="presParOf" srcId="{3554A4E7-3145-4A14-90C6-F863EF6012BE}" destId="{2A44D574-D621-4573-B403-470BFCCFE0D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85A353-AACE-40DD-A0BB-053DEBABBE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01DD7D-5882-4DE4-9017-41097E25F7E1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ru-RU" sz="2100" b="1" dirty="0" smtClean="0">
              <a:solidFill>
                <a:schemeClr val="tx1"/>
              </a:solidFill>
            </a:rPr>
            <a:t>16) </a:t>
          </a:r>
          <a:r>
            <a:rPr lang="ru-RU" sz="2100" b="1" dirty="0" smtClean="0">
              <a:solidFill>
                <a:srgbClr val="FF0000"/>
              </a:solidFill>
            </a:rPr>
            <a:t>обучающийся с ограниченными возможностями здоровья </a:t>
          </a:r>
          <a:r>
            <a:rPr lang="ru-RU" sz="2100" b="1" dirty="0" smtClean="0">
              <a:solidFill>
                <a:schemeClr val="tx1"/>
              </a:solidFill>
            </a:rPr>
            <a:t>- физическое лицо, имеющее недостатки в физическом и (или) психологическом развитии, </a:t>
          </a:r>
          <a:r>
            <a:rPr lang="ru-RU" sz="2100" b="1" dirty="0" smtClean="0">
              <a:solidFill>
                <a:srgbClr val="FF0000"/>
              </a:solidFill>
            </a:rPr>
            <a:t>подтвержденные психолого-медико-педагогической комиссией </a:t>
          </a:r>
          <a:r>
            <a:rPr lang="ru-RU" sz="2100" b="1" dirty="0" smtClean="0">
              <a:solidFill>
                <a:schemeClr val="tx1"/>
              </a:solidFill>
            </a:rPr>
            <a:t>и препятствующие получению образования без создания </a:t>
          </a:r>
          <a:r>
            <a:rPr lang="ru-RU" sz="2100" b="1" dirty="0" smtClean="0">
              <a:solidFill>
                <a:srgbClr val="FF0000"/>
              </a:solidFill>
            </a:rPr>
            <a:t>специальных условий</a:t>
          </a:r>
          <a:r>
            <a:rPr lang="ru-RU" sz="2100" b="1" dirty="0" smtClean="0">
              <a:solidFill>
                <a:schemeClr val="tx1"/>
              </a:solidFill>
            </a:rPr>
            <a:t>;</a:t>
          </a:r>
          <a:endParaRPr lang="ru-RU" sz="2100" b="1" dirty="0">
            <a:solidFill>
              <a:schemeClr val="tx1"/>
            </a:solidFill>
          </a:endParaRPr>
        </a:p>
      </dgm:t>
    </dgm:pt>
    <dgm:pt modelId="{54E0F3B2-0CB6-4F94-B2C0-B66B455FAD36}" type="parTrans" cxnId="{33C70AF4-3602-4B3E-A184-5DA9660DEB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D718154-2B86-4AF8-ABB4-001C25C7F2FE}" type="sibTrans" cxnId="{33C70AF4-3602-4B3E-A184-5DA9660DEB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E80216B-E190-45FF-BFCF-C19216BFDB0B}" type="pres">
      <dgm:prSet presAssocID="{AE85A353-AACE-40DD-A0BB-053DEBABBE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F964F-8A7C-4FBD-8C30-B4F9999B6001}" type="pres">
      <dgm:prSet presAssocID="{B001DD7D-5882-4DE4-9017-41097E25F7E1}" presName="parentText" presStyleLbl="node1" presStyleIdx="0" presStyleCnt="1" custAng="0" custScaleY="10465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9F17B5-1BD4-4487-8197-8B97ED5CED28}" type="presOf" srcId="{B001DD7D-5882-4DE4-9017-41097E25F7E1}" destId="{304F964F-8A7C-4FBD-8C30-B4F9999B6001}" srcOrd="0" destOrd="0" presId="urn:microsoft.com/office/officeart/2005/8/layout/vList2"/>
    <dgm:cxn modelId="{33C70AF4-3602-4B3E-A184-5DA9660DEB7B}" srcId="{AE85A353-AACE-40DD-A0BB-053DEBABBE3C}" destId="{B001DD7D-5882-4DE4-9017-41097E25F7E1}" srcOrd="0" destOrd="0" parTransId="{54E0F3B2-0CB6-4F94-B2C0-B66B455FAD36}" sibTransId="{AD718154-2B86-4AF8-ABB4-001C25C7F2FE}"/>
    <dgm:cxn modelId="{26746494-BB54-4023-BC51-3C342FF6B98B}" type="presOf" srcId="{AE85A353-AACE-40DD-A0BB-053DEBABBE3C}" destId="{6E80216B-E190-45FF-BFCF-C19216BFDB0B}" srcOrd="0" destOrd="0" presId="urn:microsoft.com/office/officeart/2005/8/layout/vList2"/>
    <dgm:cxn modelId="{F306E42E-12C9-4ABA-8A1C-B10AAE260895}" type="presParOf" srcId="{6E80216B-E190-45FF-BFCF-C19216BFDB0B}" destId="{304F964F-8A7C-4FBD-8C30-B4F9999B60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85A353-AACE-40DD-A0BB-053DEBABBE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01DD7D-5882-4DE4-9017-41097E25F7E1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800" b="1" dirty="0" smtClean="0">
              <a:solidFill>
                <a:schemeClr val="tx1"/>
              </a:solidFill>
            </a:rPr>
            <a:t>9) </a:t>
          </a:r>
          <a:r>
            <a:rPr lang="ru-RU" sz="2800" b="1" dirty="0" smtClean="0">
              <a:solidFill>
                <a:srgbClr val="FF0000"/>
              </a:solidFill>
            </a:rPr>
            <a:t>образовательная программа </a:t>
          </a:r>
          <a:r>
            <a:rPr lang="ru-RU" sz="2800" b="1" dirty="0" smtClean="0">
              <a:solidFill>
                <a:schemeClr val="tx1"/>
              </a:solidFill>
            </a:rPr>
            <a:t>- </a:t>
          </a:r>
          <a:r>
            <a:rPr lang="ru-RU" sz="2800" b="1" dirty="0" smtClean="0">
              <a:solidFill>
                <a:srgbClr val="FF3300"/>
              </a:solidFill>
            </a:rPr>
            <a:t>комплекс основных характеристик образования </a:t>
          </a:r>
          <a:r>
            <a:rPr lang="ru-RU" sz="2800" b="1" dirty="0" smtClean="0">
              <a:solidFill>
                <a:schemeClr val="tx1"/>
              </a:solidFill>
            </a:rPr>
            <a:t>(объем, содержание, планируемые результаты), </a:t>
          </a:r>
          <a:r>
            <a:rPr lang="ru-RU" sz="2800" b="1" dirty="0" smtClean="0">
              <a:solidFill>
                <a:srgbClr val="FF3300"/>
              </a:solidFill>
            </a:rPr>
            <a:t>организационно-педагогических условий </a:t>
          </a:r>
          <a:r>
            <a:rPr lang="ru-RU" sz="2800" b="1" dirty="0" smtClean="0">
              <a:solidFill>
                <a:schemeClr val="tx1"/>
              </a:solidFill>
            </a:rPr>
            <a:t>и в случаях, предусмотренных настоящим Федеральным законом, </a:t>
          </a:r>
          <a:r>
            <a:rPr lang="ru-RU" sz="2800" b="1" dirty="0" smtClean="0">
              <a:solidFill>
                <a:srgbClr val="FF3300"/>
              </a:solidFill>
            </a:rPr>
            <a:t>форм аттестации</a:t>
          </a:r>
          <a:r>
            <a:rPr lang="ru-RU" sz="2800" b="1" dirty="0" smtClean="0">
              <a:solidFill>
                <a:schemeClr val="tx1"/>
              </a:solidFill>
            </a:rPr>
            <a:t>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материалов;</a:t>
          </a:r>
          <a:endParaRPr lang="ru-RU" sz="2800" b="1" dirty="0">
            <a:solidFill>
              <a:schemeClr val="tx1"/>
            </a:solidFill>
          </a:endParaRPr>
        </a:p>
      </dgm:t>
    </dgm:pt>
    <dgm:pt modelId="{54E0F3B2-0CB6-4F94-B2C0-B66B455FAD36}" type="parTrans" cxnId="{33C70AF4-3602-4B3E-A184-5DA9660DEB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D718154-2B86-4AF8-ABB4-001C25C7F2FE}" type="sibTrans" cxnId="{33C70AF4-3602-4B3E-A184-5DA9660DEB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E80216B-E190-45FF-BFCF-C19216BFDB0B}" type="pres">
      <dgm:prSet presAssocID="{AE85A353-AACE-40DD-A0BB-053DEBABBE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F964F-8A7C-4FBD-8C30-B4F9999B6001}" type="pres">
      <dgm:prSet presAssocID="{B001DD7D-5882-4DE4-9017-41097E25F7E1}" presName="parentText" presStyleLbl="node1" presStyleIdx="0" presStyleCnt="1" custAng="0" custScaleY="14578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894F41-9EDF-496B-944A-9187CD4923A4}" type="presOf" srcId="{B001DD7D-5882-4DE4-9017-41097E25F7E1}" destId="{304F964F-8A7C-4FBD-8C30-B4F9999B6001}" srcOrd="0" destOrd="0" presId="urn:microsoft.com/office/officeart/2005/8/layout/vList2"/>
    <dgm:cxn modelId="{B01D48B0-CE7E-43FA-997B-FE86E684AB44}" type="presOf" srcId="{AE85A353-AACE-40DD-A0BB-053DEBABBE3C}" destId="{6E80216B-E190-45FF-BFCF-C19216BFDB0B}" srcOrd="0" destOrd="0" presId="urn:microsoft.com/office/officeart/2005/8/layout/vList2"/>
    <dgm:cxn modelId="{33C70AF4-3602-4B3E-A184-5DA9660DEB7B}" srcId="{AE85A353-AACE-40DD-A0BB-053DEBABBE3C}" destId="{B001DD7D-5882-4DE4-9017-41097E25F7E1}" srcOrd="0" destOrd="0" parTransId="{54E0F3B2-0CB6-4F94-B2C0-B66B455FAD36}" sibTransId="{AD718154-2B86-4AF8-ABB4-001C25C7F2FE}"/>
    <dgm:cxn modelId="{C70D6FB0-2D62-466C-83B6-8E575F335A0D}" type="presParOf" srcId="{6E80216B-E190-45FF-BFCF-C19216BFDB0B}" destId="{304F964F-8A7C-4FBD-8C30-B4F9999B60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85A353-AACE-40DD-A0BB-053DEBABBE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01DD7D-5882-4DE4-9017-41097E25F7E1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 rtl="0"/>
          <a:r>
            <a:rPr lang="ru-RU" sz="1800" b="1" dirty="0" smtClean="0">
              <a:solidFill>
                <a:schemeClr val="tx1"/>
              </a:solidFill>
            </a:rPr>
            <a:t>образовательная программа начального, основного, среднего общего образования (ГОС, 2004)</a:t>
          </a:r>
          <a:endParaRPr lang="ru-RU" sz="1800" b="1" dirty="0">
            <a:solidFill>
              <a:schemeClr val="tx1"/>
            </a:solidFill>
          </a:endParaRPr>
        </a:p>
      </dgm:t>
    </dgm:pt>
    <dgm:pt modelId="{54E0F3B2-0CB6-4F94-B2C0-B66B455FAD36}" type="parTrans" cxnId="{33C70AF4-3602-4B3E-A184-5DA9660DEB7B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AD718154-2B86-4AF8-ABB4-001C25C7F2FE}" type="sibTrans" cxnId="{33C70AF4-3602-4B3E-A184-5DA9660DEB7B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6E80216B-E190-45FF-BFCF-C19216BFDB0B}" type="pres">
      <dgm:prSet presAssocID="{AE85A353-AACE-40DD-A0BB-053DEBABBE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F964F-8A7C-4FBD-8C30-B4F9999B6001}" type="pres">
      <dgm:prSet presAssocID="{B001DD7D-5882-4DE4-9017-41097E25F7E1}" presName="parentText" presStyleLbl="node1" presStyleIdx="0" presStyleCnt="1" custAng="0" custScaleY="539633" custLinFactNeighborX="1441" custLinFactNeighborY="-157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13606B-0ADC-48E0-9411-5CC9136564EE}" type="presOf" srcId="{B001DD7D-5882-4DE4-9017-41097E25F7E1}" destId="{304F964F-8A7C-4FBD-8C30-B4F9999B6001}" srcOrd="0" destOrd="0" presId="urn:microsoft.com/office/officeart/2005/8/layout/vList2"/>
    <dgm:cxn modelId="{D7BD0AB0-5259-435C-B93F-FFDE333BF621}" type="presOf" srcId="{AE85A353-AACE-40DD-A0BB-053DEBABBE3C}" destId="{6E80216B-E190-45FF-BFCF-C19216BFDB0B}" srcOrd="0" destOrd="0" presId="urn:microsoft.com/office/officeart/2005/8/layout/vList2"/>
    <dgm:cxn modelId="{33C70AF4-3602-4B3E-A184-5DA9660DEB7B}" srcId="{AE85A353-AACE-40DD-A0BB-053DEBABBE3C}" destId="{B001DD7D-5882-4DE4-9017-41097E25F7E1}" srcOrd="0" destOrd="0" parTransId="{54E0F3B2-0CB6-4F94-B2C0-B66B455FAD36}" sibTransId="{AD718154-2B86-4AF8-ABB4-001C25C7F2FE}"/>
    <dgm:cxn modelId="{115ACBE3-1414-41C9-B172-B17B386BBABD}" type="presParOf" srcId="{6E80216B-E190-45FF-BFCF-C19216BFDB0B}" destId="{304F964F-8A7C-4FBD-8C30-B4F9999B60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E85A353-AACE-40DD-A0BB-053DEBABBE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01DD7D-5882-4DE4-9017-41097E25F7E1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 rtl="0"/>
          <a:r>
            <a:rPr lang="ru-RU" sz="1800" b="1" dirty="0" smtClean="0">
              <a:solidFill>
                <a:schemeClr val="tx1"/>
              </a:solidFill>
            </a:rPr>
            <a:t>образовательная программа основного общего образования </a:t>
          </a:r>
          <a:r>
            <a:rPr lang="ru-RU" sz="1800" b="1" dirty="0" smtClean="0">
              <a:solidFill>
                <a:srgbClr val="FF0000"/>
              </a:solidFill>
            </a:rPr>
            <a:t>(ФГОС)</a:t>
          </a:r>
          <a:endParaRPr lang="ru-RU" sz="1800" b="1" dirty="0">
            <a:solidFill>
              <a:srgbClr val="FF0000"/>
            </a:solidFill>
          </a:endParaRPr>
        </a:p>
      </dgm:t>
    </dgm:pt>
    <dgm:pt modelId="{54E0F3B2-0CB6-4F94-B2C0-B66B455FAD36}" type="parTrans" cxnId="{33C70AF4-3602-4B3E-A184-5DA9660DEB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D718154-2B86-4AF8-ABB4-001C25C7F2FE}" type="sibTrans" cxnId="{33C70AF4-3602-4B3E-A184-5DA9660DEB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E80216B-E190-45FF-BFCF-C19216BFDB0B}" type="pres">
      <dgm:prSet presAssocID="{AE85A353-AACE-40DD-A0BB-053DEBABBE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F964F-8A7C-4FBD-8C30-B4F9999B6001}" type="pres">
      <dgm:prSet presAssocID="{B001DD7D-5882-4DE4-9017-41097E25F7E1}" presName="parentText" presStyleLbl="node1" presStyleIdx="0" presStyleCnt="1" custAng="0" custScaleY="539633" custLinFactY="271815" custLinFactNeighborX="-7212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B88FE2-4C9B-471C-98A0-8CF6D166C8E0}" type="presOf" srcId="{B001DD7D-5882-4DE4-9017-41097E25F7E1}" destId="{304F964F-8A7C-4FBD-8C30-B4F9999B6001}" srcOrd="0" destOrd="0" presId="urn:microsoft.com/office/officeart/2005/8/layout/vList2"/>
    <dgm:cxn modelId="{029B4B5C-4A95-48D3-A10C-1E56C1B6582A}" type="presOf" srcId="{AE85A353-AACE-40DD-A0BB-053DEBABBE3C}" destId="{6E80216B-E190-45FF-BFCF-C19216BFDB0B}" srcOrd="0" destOrd="0" presId="urn:microsoft.com/office/officeart/2005/8/layout/vList2"/>
    <dgm:cxn modelId="{33C70AF4-3602-4B3E-A184-5DA9660DEB7B}" srcId="{AE85A353-AACE-40DD-A0BB-053DEBABBE3C}" destId="{B001DD7D-5882-4DE4-9017-41097E25F7E1}" srcOrd="0" destOrd="0" parTransId="{54E0F3B2-0CB6-4F94-B2C0-B66B455FAD36}" sibTransId="{AD718154-2B86-4AF8-ABB4-001C25C7F2FE}"/>
    <dgm:cxn modelId="{DF72D027-7BC7-4ADE-86AF-3FCFBCFDD270}" type="presParOf" srcId="{6E80216B-E190-45FF-BFCF-C19216BFDB0B}" destId="{304F964F-8A7C-4FBD-8C30-B4F9999B60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85A353-AACE-40DD-A0BB-053DEBABBE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01DD7D-5882-4DE4-9017-41097E25F7E1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 rtl="0"/>
          <a:r>
            <a:rPr lang="ru-RU" sz="1800" b="1" dirty="0" smtClean="0">
              <a:solidFill>
                <a:schemeClr val="tx1"/>
              </a:solidFill>
            </a:rPr>
            <a:t>образовательная программа начального общего образования </a:t>
          </a:r>
          <a:r>
            <a:rPr lang="ru-RU" sz="1800" b="1" dirty="0" smtClean="0">
              <a:solidFill>
                <a:srgbClr val="FF0000"/>
              </a:solidFill>
            </a:rPr>
            <a:t>(ФГОС)</a:t>
          </a:r>
          <a:endParaRPr lang="ru-RU" sz="1800" b="1" dirty="0">
            <a:solidFill>
              <a:srgbClr val="FF0000"/>
            </a:solidFill>
          </a:endParaRPr>
        </a:p>
      </dgm:t>
    </dgm:pt>
    <dgm:pt modelId="{54E0F3B2-0CB6-4F94-B2C0-B66B455FAD36}" type="parTrans" cxnId="{33C70AF4-3602-4B3E-A184-5DA9660DEB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D718154-2B86-4AF8-ABB4-001C25C7F2FE}" type="sibTrans" cxnId="{33C70AF4-3602-4B3E-A184-5DA9660DEB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E80216B-E190-45FF-BFCF-C19216BFDB0B}" type="pres">
      <dgm:prSet presAssocID="{AE85A353-AACE-40DD-A0BB-053DEBABBE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F964F-8A7C-4FBD-8C30-B4F9999B6001}" type="pres">
      <dgm:prSet presAssocID="{B001DD7D-5882-4DE4-9017-41097E25F7E1}" presName="parentText" presStyleLbl="node1" presStyleIdx="0" presStyleCnt="1" custAng="0" custScaleY="539633" custLinFactY="-159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4D5A63-8B17-40FF-BF29-D5616EBFE1B5}" type="presOf" srcId="{B001DD7D-5882-4DE4-9017-41097E25F7E1}" destId="{304F964F-8A7C-4FBD-8C30-B4F9999B6001}" srcOrd="0" destOrd="0" presId="urn:microsoft.com/office/officeart/2005/8/layout/vList2"/>
    <dgm:cxn modelId="{33C70AF4-3602-4B3E-A184-5DA9660DEB7B}" srcId="{AE85A353-AACE-40DD-A0BB-053DEBABBE3C}" destId="{B001DD7D-5882-4DE4-9017-41097E25F7E1}" srcOrd="0" destOrd="0" parTransId="{54E0F3B2-0CB6-4F94-B2C0-B66B455FAD36}" sibTransId="{AD718154-2B86-4AF8-ABB4-001C25C7F2FE}"/>
    <dgm:cxn modelId="{146D3BFC-2714-403E-8987-1C3BA5D0C194}" type="presOf" srcId="{AE85A353-AACE-40DD-A0BB-053DEBABBE3C}" destId="{6E80216B-E190-45FF-BFCF-C19216BFDB0B}" srcOrd="0" destOrd="0" presId="urn:microsoft.com/office/officeart/2005/8/layout/vList2"/>
    <dgm:cxn modelId="{2C2F4EBD-8720-4999-8C89-6FA0C91CC162}" type="presParOf" srcId="{6E80216B-E190-45FF-BFCF-C19216BFDB0B}" destId="{304F964F-8A7C-4FBD-8C30-B4F9999B60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E85A353-AACE-40DD-A0BB-053DEBABBE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01DD7D-5882-4DE4-9017-41097E25F7E1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ctr" rtl="0"/>
          <a:r>
            <a:rPr lang="ru-RU" sz="1800" b="1" dirty="0" smtClean="0">
              <a:solidFill>
                <a:schemeClr val="tx1"/>
              </a:solidFill>
            </a:rPr>
            <a:t>образовательная программа дошкольного </a:t>
          </a:r>
          <a:r>
            <a:rPr lang="ru-RU" sz="1800" b="1" dirty="0" smtClean="0">
              <a:solidFill>
                <a:schemeClr val="tx1"/>
              </a:solidFill>
            </a:rPr>
            <a:t>образования </a:t>
          </a:r>
          <a:r>
            <a:rPr lang="ru-RU" sz="1800" b="1" dirty="0" smtClean="0">
              <a:solidFill>
                <a:srgbClr val="FF0000"/>
              </a:solidFill>
            </a:rPr>
            <a:t>(ФГОС)</a:t>
          </a:r>
          <a:endParaRPr lang="ru-RU" sz="1800" b="1" dirty="0">
            <a:solidFill>
              <a:srgbClr val="FF0000"/>
            </a:solidFill>
          </a:endParaRPr>
        </a:p>
      </dgm:t>
    </dgm:pt>
    <dgm:pt modelId="{54E0F3B2-0CB6-4F94-B2C0-B66B455FAD36}" type="parTrans" cxnId="{33C70AF4-3602-4B3E-A184-5DA9660DEB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D718154-2B86-4AF8-ABB4-001C25C7F2FE}" type="sibTrans" cxnId="{33C70AF4-3602-4B3E-A184-5DA9660DEB7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E80216B-E190-45FF-BFCF-C19216BFDB0B}" type="pres">
      <dgm:prSet presAssocID="{AE85A353-AACE-40DD-A0BB-053DEBABBE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F964F-8A7C-4FBD-8C30-B4F9999B6001}" type="pres">
      <dgm:prSet presAssocID="{B001DD7D-5882-4DE4-9017-41097E25F7E1}" presName="parentText" presStyleLbl="node1" presStyleIdx="0" presStyleCnt="1" custAng="0" custScaleY="5396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52D8D9-A0D8-4260-B04D-026144A2C09E}" type="presOf" srcId="{B001DD7D-5882-4DE4-9017-41097E25F7E1}" destId="{304F964F-8A7C-4FBD-8C30-B4F9999B6001}" srcOrd="0" destOrd="0" presId="urn:microsoft.com/office/officeart/2005/8/layout/vList2"/>
    <dgm:cxn modelId="{DF635D07-88BC-48B3-A970-DF8758760F7E}" type="presOf" srcId="{AE85A353-AACE-40DD-A0BB-053DEBABBE3C}" destId="{6E80216B-E190-45FF-BFCF-C19216BFDB0B}" srcOrd="0" destOrd="0" presId="urn:microsoft.com/office/officeart/2005/8/layout/vList2"/>
    <dgm:cxn modelId="{33C70AF4-3602-4B3E-A184-5DA9660DEB7B}" srcId="{AE85A353-AACE-40DD-A0BB-053DEBABBE3C}" destId="{B001DD7D-5882-4DE4-9017-41097E25F7E1}" srcOrd="0" destOrd="0" parTransId="{54E0F3B2-0CB6-4F94-B2C0-B66B455FAD36}" sibTransId="{AD718154-2B86-4AF8-ABB4-001C25C7F2FE}"/>
    <dgm:cxn modelId="{09536B9C-63B4-4163-8B88-D7795A89803D}" type="presParOf" srcId="{6E80216B-E190-45FF-BFCF-C19216BFDB0B}" destId="{304F964F-8A7C-4FBD-8C30-B4F9999B60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A4F3E6-B7BA-421F-A942-2EC4FC7E65B1}">
      <dsp:nvSpPr>
        <dsp:cNvPr id="0" name=""/>
        <dsp:cNvSpPr/>
      </dsp:nvSpPr>
      <dsp:spPr>
        <a:xfrm>
          <a:off x="0" y="0"/>
          <a:ext cx="4618856" cy="513161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28</a:t>
          </a:r>
          <a:r>
            <a:rPr lang="ru-RU" sz="2400" b="1" kern="1200" dirty="0" smtClean="0">
              <a:solidFill>
                <a:srgbClr val="FF0000"/>
              </a:solidFill>
            </a:rPr>
            <a:t>) адаптированная образовательная программа </a:t>
          </a:r>
          <a:r>
            <a:rPr lang="ru-RU" sz="2400" b="1" kern="1200" dirty="0" smtClean="0">
              <a:solidFill>
                <a:schemeClr val="tx1"/>
              </a:solidFill>
            </a:rPr>
            <a:t>- образовательная программа, адаптированная для обучения лиц с ограниченными возможностями здоровья с учетом </a:t>
          </a:r>
          <a:r>
            <a:rPr lang="ru-RU" sz="2400" b="1" kern="1200" dirty="0" smtClean="0">
              <a:solidFill>
                <a:srgbClr val="FF0000"/>
              </a:solidFill>
            </a:rPr>
            <a:t>особенностей их психофизического развития, индивидуальных возможностей </a:t>
          </a:r>
          <a:r>
            <a:rPr lang="ru-RU" sz="2400" b="1" kern="1200" dirty="0" smtClean="0">
              <a:solidFill>
                <a:schemeClr val="tx1"/>
              </a:solidFill>
            </a:rPr>
            <a:t>и при необходимости обеспечивающая </a:t>
          </a:r>
          <a:r>
            <a:rPr lang="ru-RU" sz="2400" b="1" kern="1200" dirty="0" smtClean="0">
              <a:solidFill>
                <a:srgbClr val="FF3300"/>
              </a:solidFill>
            </a:rPr>
            <a:t>коррекцию нарушений развития и социальную адаптацию </a:t>
          </a:r>
          <a:r>
            <a:rPr lang="ru-RU" sz="2400" b="1" kern="1200" dirty="0" smtClean="0">
              <a:solidFill>
                <a:schemeClr val="tx1"/>
              </a:solidFill>
            </a:rPr>
            <a:t>указанных лиц;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0" y="0"/>
        <a:ext cx="4618856" cy="513161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4F964F-8A7C-4FBD-8C30-B4F9999B6001}">
      <dsp:nvSpPr>
        <dsp:cNvPr id="0" name=""/>
        <dsp:cNvSpPr/>
      </dsp:nvSpPr>
      <dsp:spPr>
        <a:xfrm>
          <a:off x="0" y="1125"/>
          <a:ext cx="2880320" cy="115100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адаптированная образовательная программа основного общего образования </a:t>
          </a:r>
          <a:r>
            <a:rPr lang="ru-RU" sz="1800" b="1" kern="1200" dirty="0" smtClean="0">
              <a:solidFill>
                <a:srgbClr val="FF0000"/>
              </a:solidFill>
            </a:rPr>
            <a:t>(ФГОС)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0" y="1125"/>
        <a:ext cx="2880320" cy="115100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4F964F-8A7C-4FBD-8C30-B4F9999B6001}">
      <dsp:nvSpPr>
        <dsp:cNvPr id="0" name=""/>
        <dsp:cNvSpPr/>
      </dsp:nvSpPr>
      <dsp:spPr>
        <a:xfrm>
          <a:off x="0" y="1125"/>
          <a:ext cx="2880320" cy="115100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адаптированная образовательная программа начального общего образования </a:t>
          </a:r>
          <a:r>
            <a:rPr lang="ru-RU" sz="1800" b="1" kern="1200" dirty="0" smtClean="0">
              <a:solidFill>
                <a:srgbClr val="FF0000"/>
              </a:solidFill>
            </a:rPr>
            <a:t>(ФГОС)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0" y="1125"/>
        <a:ext cx="2880320" cy="115100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4F964F-8A7C-4FBD-8C30-B4F9999B6001}">
      <dsp:nvSpPr>
        <dsp:cNvPr id="0" name=""/>
        <dsp:cNvSpPr/>
      </dsp:nvSpPr>
      <dsp:spPr>
        <a:xfrm>
          <a:off x="0" y="492"/>
          <a:ext cx="2952328" cy="1007127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адаптированная образовательная программа дошкольного </a:t>
          </a:r>
          <a:r>
            <a:rPr lang="ru-RU" sz="1800" b="1" kern="1200" dirty="0" smtClean="0">
              <a:solidFill>
                <a:schemeClr val="tx1"/>
              </a:solidFill>
            </a:rPr>
            <a:t>образования </a:t>
          </a:r>
          <a:r>
            <a:rPr lang="ru-RU" sz="1800" b="1" kern="1200" dirty="0" smtClean="0">
              <a:solidFill>
                <a:srgbClr val="FF0000"/>
              </a:solidFill>
            </a:rPr>
            <a:t>(ФГОС)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0" y="492"/>
        <a:ext cx="2952328" cy="1007127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4F964F-8A7C-4FBD-8C30-B4F9999B6001}">
      <dsp:nvSpPr>
        <dsp:cNvPr id="0" name=""/>
        <dsp:cNvSpPr/>
      </dsp:nvSpPr>
      <dsp:spPr>
        <a:xfrm>
          <a:off x="0" y="1406"/>
          <a:ext cx="3456384" cy="1438753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адаптированная образовательная программа начального общего образования </a:t>
          </a:r>
          <a:r>
            <a:rPr lang="ru-RU" sz="1800" b="1" kern="1200" dirty="0" smtClean="0">
              <a:solidFill>
                <a:srgbClr val="FF0000"/>
              </a:solidFill>
            </a:rPr>
            <a:t>(ФГОС)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0" y="1406"/>
        <a:ext cx="3456384" cy="14387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22DFD1-A0FA-4AF4-9447-60CA98BAC8EC}">
      <dsp:nvSpPr>
        <dsp:cNvPr id="0" name=""/>
        <dsp:cNvSpPr/>
      </dsp:nvSpPr>
      <dsp:spPr>
        <a:xfrm>
          <a:off x="0" y="8654"/>
          <a:ext cx="4114800" cy="104949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 smtClean="0">
              <a:solidFill>
                <a:schemeClr val="tx1"/>
              </a:solidFill>
            </a:rPr>
            <a:t>ФЗ «Об образовании в РФ»</a:t>
          </a:r>
        </a:p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2">
                  <a:lumMod val="75000"/>
                </a:schemeClr>
              </a:solidFill>
            </a:rPr>
            <a:t>Глава 1. Общие положения</a:t>
          </a:r>
          <a:endParaRPr lang="ru-RU" sz="23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8654"/>
        <a:ext cx="4114800" cy="10494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44D574-D621-4573-B403-470BFCCFE0DA}">
      <dsp:nvSpPr>
        <dsp:cNvPr id="0" name=""/>
        <dsp:cNvSpPr/>
      </dsp:nvSpPr>
      <dsp:spPr>
        <a:xfrm>
          <a:off x="0" y="0"/>
          <a:ext cx="3810000" cy="16104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</a:t>
          </a: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</a:rPr>
            <a:t>татья 2. Основные понятия, используемые в  настоящем Федеральном законе </a:t>
          </a:r>
          <a:endParaRPr lang="ru-RU" sz="20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0"/>
        <a:ext cx="3810000" cy="161045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4F964F-8A7C-4FBD-8C30-B4F9999B6001}">
      <dsp:nvSpPr>
        <dsp:cNvPr id="0" name=""/>
        <dsp:cNvSpPr/>
      </dsp:nvSpPr>
      <dsp:spPr>
        <a:xfrm>
          <a:off x="0" y="199578"/>
          <a:ext cx="3754760" cy="4281363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16) </a:t>
          </a:r>
          <a:r>
            <a:rPr lang="ru-RU" sz="2100" b="1" kern="1200" dirty="0" smtClean="0">
              <a:solidFill>
                <a:srgbClr val="FF0000"/>
              </a:solidFill>
            </a:rPr>
            <a:t>обучающийся с ограниченными возможностями здоровья </a:t>
          </a:r>
          <a:r>
            <a:rPr lang="ru-RU" sz="2100" b="1" kern="1200" dirty="0" smtClean="0">
              <a:solidFill>
                <a:schemeClr val="tx1"/>
              </a:solidFill>
            </a:rPr>
            <a:t>- физическое лицо, имеющее недостатки в физическом и (или) психологическом развитии, </a:t>
          </a:r>
          <a:r>
            <a:rPr lang="ru-RU" sz="2100" b="1" kern="1200" dirty="0" smtClean="0">
              <a:solidFill>
                <a:srgbClr val="FF0000"/>
              </a:solidFill>
            </a:rPr>
            <a:t>подтвержденные психолого-медико-педагогической комиссией </a:t>
          </a:r>
          <a:r>
            <a:rPr lang="ru-RU" sz="2100" b="1" kern="1200" dirty="0" smtClean="0">
              <a:solidFill>
                <a:schemeClr val="tx1"/>
              </a:solidFill>
            </a:rPr>
            <a:t>и препятствующие получению образования без создания </a:t>
          </a:r>
          <a:r>
            <a:rPr lang="ru-RU" sz="2100" b="1" kern="1200" dirty="0" smtClean="0">
              <a:solidFill>
                <a:srgbClr val="FF0000"/>
              </a:solidFill>
            </a:rPr>
            <a:t>специальных условий</a:t>
          </a:r>
          <a:r>
            <a:rPr lang="ru-RU" sz="2100" b="1" kern="1200" dirty="0" smtClean="0">
              <a:solidFill>
                <a:schemeClr val="tx1"/>
              </a:solidFill>
            </a:rPr>
            <a:t>;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0" y="199578"/>
        <a:ext cx="3754760" cy="428136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4F964F-8A7C-4FBD-8C30-B4F9999B6001}">
      <dsp:nvSpPr>
        <dsp:cNvPr id="0" name=""/>
        <dsp:cNvSpPr/>
      </dsp:nvSpPr>
      <dsp:spPr>
        <a:xfrm>
          <a:off x="0" y="2828"/>
          <a:ext cx="7128792" cy="5787849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9) </a:t>
          </a:r>
          <a:r>
            <a:rPr lang="ru-RU" sz="2800" b="1" kern="1200" dirty="0" smtClean="0">
              <a:solidFill>
                <a:srgbClr val="FF0000"/>
              </a:solidFill>
            </a:rPr>
            <a:t>образовательная программа </a:t>
          </a:r>
          <a:r>
            <a:rPr lang="ru-RU" sz="2800" b="1" kern="1200" dirty="0" smtClean="0">
              <a:solidFill>
                <a:schemeClr val="tx1"/>
              </a:solidFill>
            </a:rPr>
            <a:t>- </a:t>
          </a:r>
          <a:r>
            <a:rPr lang="ru-RU" sz="2800" b="1" kern="1200" dirty="0" smtClean="0">
              <a:solidFill>
                <a:srgbClr val="FF3300"/>
              </a:solidFill>
            </a:rPr>
            <a:t>комплекс основных характеристик образования </a:t>
          </a:r>
          <a:r>
            <a:rPr lang="ru-RU" sz="2800" b="1" kern="1200" dirty="0" smtClean="0">
              <a:solidFill>
                <a:schemeClr val="tx1"/>
              </a:solidFill>
            </a:rPr>
            <a:t>(объем, содержание, планируемые результаты), </a:t>
          </a:r>
          <a:r>
            <a:rPr lang="ru-RU" sz="2800" b="1" kern="1200" dirty="0" smtClean="0">
              <a:solidFill>
                <a:srgbClr val="FF3300"/>
              </a:solidFill>
            </a:rPr>
            <a:t>организационно-педагогических условий </a:t>
          </a:r>
          <a:r>
            <a:rPr lang="ru-RU" sz="2800" b="1" kern="1200" dirty="0" smtClean="0">
              <a:solidFill>
                <a:schemeClr val="tx1"/>
              </a:solidFill>
            </a:rPr>
            <a:t>и в случаях, предусмотренных настоящим Федеральным законом, </a:t>
          </a:r>
          <a:r>
            <a:rPr lang="ru-RU" sz="2800" b="1" kern="1200" dirty="0" smtClean="0">
              <a:solidFill>
                <a:srgbClr val="FF3300"/>
              </a:solidFill>
            </a:rPr>
            <a:t>форм аттестации</a:t>
          </a:r>
          <a:r>
            <a:rPr lang="ru-RU" sz="2800" b="1" kern="1200" dirty="0" smtClean="0">
              <a:solidFill>
                <a:schemeClr val="tx1"/>
              </a:solidFill>
            </a:rPr>
            <a:t>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материалов;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0" y="2828"/>
        <a:ext cx="7128792" cy="578784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4F964F-8A7C-4FBD-8C30-B4F9999B6001}">
      <dsp:nvSpPr>
        <dsp:cNvPr id="0" name=""/>
        <dsp:cNvSpPr/>
      </dsp:nvSpPr>
      <dsp:spPr>
        <a:xfrm>
          <a:off x="0" y="0"/>
          <a:ext cx="3076290" cy="122294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образовательная программа начального, основного, среднего общего образования (ГОС, 2004)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0" y="0"/>
        <a:ext cx="3076290" cy="12229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4F964F-8A7C-4FBD-8C30-B4F9999B6001}">
      <dsp:nvSpPr>
        <dsp:cNvPr id="0" name=""/>
        <dsp:cNvSpPr/>
      </dsp:nvSpPr>
      <dsp:spPr>
        <a:xfrm>
          <a:off x="0" y="1164"/>
          <a:ext cx="2971792" cy="119124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образовательная программа основного общего образования </a:t>
          </a:r>
          <a:r>
            <a:rPr lang="ru-RU" sz="1800" b="1" kern="1200" dirty="0" smtClean="0">
              <a:solidFill>
                <a:srgbClr val="FF0000"/>
              </a:solidFill>
            </a:rPr>
            <a:t>(ФГОС)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0" y="1164"/>
        <a:ext cx="2971792" cy="119124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4F964F-8A7C-4FBD-8C30-B4F9999B6001}">
      <dsp:nvSpPr>
        <dsp:cNvPr id="0" name=""/>
        <dsp:cNvSpPr/>
      </dsp:nvSpPr>
      <dsp:spPr>
        <a:xfrm>
          <a:off x="0" y="0"/>
          <a:ext cx="2971792" cy="1150433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образовательная программа начального общего образования </a:t>
          </a:r>
          <a:r>
            <a:rPr lang="ru-RU" sz="1800" b="1" kern="1200" dirty="0" smtClean="0">
              <a:solidFill>
                <a:srgbClr val="FF0000"/>
              </a:solidFill>
            </a:rPr>
            <a:t>(ФГОС)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0" y="0"/>
        <a:ext cx="2971792" cy="115043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4F964F-8A7C-4FBD-8C30-B4F9999B6001}">
      <dsp:nvSpPr>
        <dsp:cNvPr id="0" name=""/>
        <dsp:cNvSpPr/>
      </dsp:nvSpPr>
      <dsp:spPr>
        <a:xfrm>
          <a:off x="0" y="519"/>
          <a:ext cx="2861976" cy="1061981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образовательная программа дошкольного </a:t>
          </a:r>
          <a:r>
            <a:rPr lang="ru-RU" sz="1800" b="1" kern="1200" dirty="0" smtClean="0">
              <a:solidFill>
                <a:schemeClr val="tx1"/>
              </a:solidFill>
            </a:rPr>
            <a:t>образования </a:t>
          </a:r>
          <a:r>
            <a:rPr lang="ru-RU" sz="1800" b="1" kern="1200" dirty="0" smtClean="0">
              <a:solidFill>
                <a:srgbClr val="FF0000"/>
              </a:solidFill>
            </a:rPr>
            <a:t>(ФГОС)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0" y="519"/>
        <a:ext cx="2861976" cy="1061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26" Type="http://schemas.microsoft.com/office/2007/relationships/diagramDrawing" Target="../diagrams/drawing10.xml"/><Relationship Id="rId3" Type="http://schemas.openxmlformats.org/officeDocument/2006/relationships/diagramLayout" Target="../diagrams/layout6.xml"/><Relationship Id="rId21" Type="http://schemas.microsoft.com/office/2007/relationships/diagramDrawing" Target="../diagrams/drawing9.xml"/><Relationship Id="rId34" Type="http://schemas.openxmlformats.org/officeDocument/2006/relationships/diagramQuickStyle" Target="../diagrams/quickStyle12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5" Type="http://schemas.openxmlformats.org/officeDocument/2006/relationships/diagramColors" Target="../diagrams/colors10.xml"/><Relationship Id="rId33" Type="http://schemas.openxmlformats.org/officeDocument/2006/relationships/diagramLayout" Target="../diagrams/layout12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0" Type="http://schemas.openxmlformats.org/officeDocument/2006/relationships/diagramColors" Target="../diagrams/colors9.xml"/><Relationship Id="rId29" Type="http://schemas.openxmlformats.org/officeDocument/2006/relationships/diagramQuickStyle" Target="../diagrams/quickStyle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24" Type="http://schemas.openxmlformats.org/officeDocument/2006/relationships/diagramQuickStyle" Target="../diagrams/quickStyle10.xml"/><Relationship Id="rId32" Type="http://schemas.openxmlformats.org/officeDocument/2006/relationships/diagramData" Target="../diagrams/data12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23" Type="http://schemas.openxmlformats.org/officeDocument/2006/relationships/diagramLayout" Target="../diagrams/layout10.xml"/><Relationship Id="rId28" Type="http://schemas.openxmlformats.org/officeDocument/2006/relationships/diagramLayout" Target="../diagrams/layout11.xml"/><Relationship Id="rId36" Type="http://schemas.microsoft.com/office/2007/relationships/diagramDrawing" Target="../diagrams/drawing12.xml"/><Relationship Id="rId10" Type="http://schemas.openxmlformats.org/officeDocument/2006/relationships/diagramColors" Target="../diagrams/colors7.xml"/><Relationship Id="rId19" Type="http://schemas.openxmlformats.org/officeDocument/2006/relationships/diagramQuickStyle" Target="../diagrams/quickStyle9.xml"/><Relationship Id="rId31" Type="http://schemas.microsoft.com/office/2007/relationships/diagramDrawing" Target="../diagrams/drawing11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Relationship Id="rId22" Type="http://schemas.openxmlformats.org/officeDocument/2006/relationships/diagramData" Target="../diagrams/data10.xml"/><Relationship Id="rId27" Type="http://schemas.openxmlformats.org/officeDocument/2006/relationships/diagramData" Target="../diagrams/data11.xml"/><Relationship Id="rId30" Type="http://schemas.openxmlformats.org/officeDocument/2006/relationships/diagramColors" Target="../diagrams/colors11.xml"/><Relationship Id="rId35" Type="http://schemas.openxmlformats.org/officeDocument/2006/relationships/diagramColors" Target="../diagrams/colors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Рисунок 22" descr="http://vologda-portal.ru/upload/iblock/4de/iena%20fbdzt%20famh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5564725"/>
            <a:ext cx="1665747" cy="1293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cap="all" dirty="0" smtClean="0"/>
              <a:t>Актуальные вопросы проектирования </a:t>
            </a:r>
            <a:br>
              <a:rPr lang="ru-RU" b="1" cap="all" dirty="0" smtClean="0"/>
            </a:br>
            <a:r>
              <a:rPr lang="ru-RU" b="1" cap="all" dirty="0" smtClean="0"/>
              <a:t>и реализации адаптированных образовательных программ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6400800" cy="990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ru-RU" i="1" dirty="0" smtClean="0"/>
          </a:p>
          <a:p>
            <a:pPr eaLnBrk="1" hangingPunct="1"/>
            <a:r>
              <a:rPr lang="ru-RU" i="1" dirty="0" smtClean="0">
                <a:solidFill>
                  <a:schemeClr val="tx1"/>
                </a:solidFill>
              </a:rPr>
              <a:t>А.Ю. Горбунова, канд. </a:t>
            </a:r>
            <a:r>
              <a:rPr lang="ru-RU" i="1" dirty="0" err="1" smtClean="0">
                <a:solidFill>
                  <a:schemeClr val="tx1"/>
                </a:solidFill>
              </a:rPr>
              <a:t>пед</a:t>
            </a:r>
            <a:r>
              <a:rPr lang="ru-RU" i="1" dirty="0" smtClean="0">
                <a:solidFill>
                  <a:schemeClr val="tx1"/>
                </a:solidFill>
              </a:rPr>
              <a:t>. наук</a:t>
            </a:r>
          </a:p>
        </p:txBody>
      </p:sp>
      <p:pic>
        <p:nvPicPr>
          <p:cNvPr id="1028" name="Рисунок 19" descr="http://krasn.tukalinsk.omskedu.ru/files/2013/03/2011-07-15_07505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214290"/>
            <a:ext cx="2362200" cy="95091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9" name="Рисунок 1" descr="http://vremiadengi.com/ifls/small-image/130918-110928-34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124744"/>
            <a:ext cx="1571604" cy="20932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716016" y="1484784"/>
            <a:ext cx="4032448" cy="5373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1457400"/>
            <a:ext cx="3672408" cy="5400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412776"/>
            <a:ext cx="3816424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  <a:p>
            <a:pPr algn="ctr"/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79712" y="260648"/>
            <a:ext cx="528641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Целевого раздела</a:t>
            </a: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9592" y="2996952"/>
            <a:ext cx="7416824" cy="13458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освоения адаптированной образовательной программы</a:t>
            </a:r>
          </a:p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4797152"/>
            <a:ext cx="4896544" cy="1691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оценки результатов освоения АОП</a:t>
            </a:r>
          </a:p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572000" y="1412776"/>
            <a:ext cx="3960440" cy="38884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1412776"/>
            <a:ext cx="3672408" cy="38884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79712" y="188640"/>
            <a:ext cx="528641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Организационного</a:t>
            </a:r>
            <a:r>
              <a:rPr lang="ru-RU" sz="2800" b="1" dirty="0" smtClean="0">
                <a:solidFill>
                  <a:srgbClr val="FF0000"/>
                </a:solidFill>
              </a:rPr>
              <a:t> раздела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7704" y="1628800"/>
            <a:ext cx="528641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Учебный план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07904" y="2708920"/>
            <a:ext cx="478235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внеурочной деятельности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11760" y="3789040"/>
            <a:ext cx="4896544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условий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15816" y="4869160"/>
            <a:ext cx="157163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Кадровые </a:t>
            </a:r>
            <a:endParaRPr lang="ru-RU" b="1" i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4581128"/>
            <a:ext cx="157163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cs typeface="Arial" pitchFamily="34" charset="0"/>
              </a:rPr>
              <a:t>Финансовые </a:t>
            </a:r>
            <a:endParaRPr lang="ru-RU" b="1" i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35896" y="5805264"/>
            <a:ext cx="157163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b="1" i="1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Мат-но-тех-кие</a:t>
            </a:r>
            <a:endParaRPr lang="ru-RU" dirty="0">
              <a:latin typeface="+mj-lt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20072" y="5373216"/>
            <a:ext cx="157163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Инф.-образоват</a:t>
            </a:r>
            <a:r>
              <a:rPr lang="ru-RU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. среда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endParaRPr lang="ru-RU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48264" y="5733256"/>
            <a:ext cx="157163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>
                <a:solidFill>
                  <a:schemeClr val="tx1"/>
                </a:solidFill>
              </a:rPr>
              <a:t>Учебно-метод</a:t>
            </a:r>
            <a:r>
              <a:rPr lang="ru-RU" b="1" i="1" dirty="0" smtClean="0">
                <a:solidFill>
                  <a:schemeClr val="tx1"/>
                </a:solidFill>
              </a:rPr>
              <a:t>. обеспечение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572364" y="4581128"/>
            <a:ext cx="1392124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b="1" i="1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Психолого-педагоги-ческие</a:t>
            </a:r>
            <a:r>
              <a:rPr lang="ru-RU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endParaRPr lang="ru-RU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1907704" y="4725144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499992" y="4725144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788024" y="4725144"/>
            <a:ext cx="93610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2" idx="0"/>
          </p:cNvCxnSpPr>
          <p:nvPr/>
        </p:nvCxnSpPr>
        <p:spPr>
          <a:xfrm flipH="1">
            <a:off x="6005890" y="4725144"/>
            <a:ext cx="7827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444208" y="4725144"/>
            <a:ext cx="86409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804248" y="4725144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788024" y="908720"/>
            <a:ext cx="4104456" cy="57606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908720"/>
            <a:ext cx="3960440" cy="57606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908720"/>
            <a:ext cx="3960440" cy="11304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формирования УУД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1960" y="1700808"/>
            <a:ext cx="4710348" cy="18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учебных предметов, курсов и курсов внеурочной деятельности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2348880"/>
            <a:ext cx="4032448" cy="14904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 духовно-нравственного развития, воспитания обучающихся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4077072"/>
            <a:ext cx="3960440" cy="2210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 формирования экологической культуры, здорового и безопасного образа жизни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8024" y="5085184"/>
            <a:ext cx="4104456" cy="13464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Программа  коррекционной работы</a:t>
            </a:r>
            <a:endParaRPr lang="ru-RU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67744" y="0"/>
            <a:ext cx="5286412" cy="7647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Содержательного раздела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4618856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28600" y="304800"/>
          <a:ext cx="4114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4876800" y="304800"/>
          <a:ext cx="3810000" cy="161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5148064" y="1988840"/>
          <a:ext cx="375476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35696" y="620688"/>
          <a:ext cx="7128792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zakon00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2204864"/>
            <a:ext cx="1579563" cy="258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35798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Понятие </a:t>
            </a:r>
            <a:r>
              <a:rPr lang="ru-RU" b="1" dirty="0" smtClean="0">
                <a:solidFill>
                  <a:srgbClr val="FF0000"/>
                </a:solidFill>
              </a:rPr>
              <a:t>«образовательного пространства» </a:t>
            </a:r>
            <a:r>
              <a:rPr lang="ru-RU" b="1" dirty="0" smtClean="0"/>
              <a:t>было введено авторами Б.Д. </a:t>
            </a:r>
            <a:r>
              <a:rPr lang="ru-RU" b="1" dirty="0" err="1" smtClean="0"/>
              <a:t>Элькониным</a:t>
            </a:r>
            <a:r>
              <a:rPr lang="ru-RU" b="1" dirty="0" smtClean="0"/>
              <a:t> и И.Д. Фруминым. </a:t>
            </a:r>
          </a:p>
          <a:p>
            <a:r>
              <a:rPr lang="ru-RU" b="1" dirty="0" smtClean="0"/>
              <a:t>По мнению авторов: В.А. Харитоновой, О.В.Санниковой, И.В. Меньшикова - образовательное пространство, является </a:t>
            </a:r>
            <a:r>
              <a:rPr lang="ru-RU" b="1" dirty="0" smtClean="0">
                <a:solidFill>
                  <a:srgbClr val="FF0000"/>
                </a:solidFill>
              </a:rPr>
              <a:t>сферой взаимодействия трех его субъектов </a:t>
            </a:r>
            <a:r>
              <a:rPr lang="ru-RU" b="1" dirty="0" smtClean="0"/>
              <a:t>- учителя, ученика и среды между ними.</a:t>
            </a:r>
          </a:p>
          <a:p>
            <a:r>
              <a:rPr lang="ru-RU" b="1" dirty="0" smtClean="0"/>
              <a:t>В.А. Козырев также относит к образовательному пространству </a:t>
            </a:r>
            <a:r>
              <a:rPr lang="ru-RU" b="1" dirty="0" smtClean="0">
                <a:solidFill>
                  <a:srgbClr val="FF0000"/>
                </a:solidFill>
              </a:rPr>
              <a:t>набор </a:t>
            </a:r>
            <a:r>
              <a:rPr lang="ru-RU" b="1" dirty="0" smtClean="0"/>
              <a:t>определенным образом связанных между собой </a:t>
            </a:r>
            <a:r>
              <a:rPr lang="ru-RU" b="1" dirty="0" smtClean="0">
                <a:solidFill>
                  <a:srgbClr val="FF0000"/>
                </a:solidFill>
              </a:rPr>
              <a:t>условий</a:t>
            </a:r>
            <a:r>
              <a:rPr lang="ru-RU" b="1" dirty="0" smtClean="0"/>
              <a:t>, которые могут оказывать влияние на образование человека.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</a:rPr>
              <a:t>По мнению И. М. </a:t>
            </a:r>
            <a:r>
              <a:rPr lang="ru-RU" b="1" dirty="0" err="1" smtClean="0">
                <a:solidFill>
                  <a:schemeClr val="accent2"/>
                </a:solidFill>
                <a:latin typeface="Times New Roman" pitchFamily="18" charset="0"/>
              </a:rPr>
              <a:t>Логвиновой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dirty="0" smtClean="0"/>
              <a:t>(</a:t>
            </a:r>
            <a:r>
              <a:rPr lang="ru-RU" dirty="0" smtClean="0">
                <a:latin typeface="+mj-lt"/>
              </a:rPr>
              <a:t>координатора разработки и апробации Федеральных государственных образовательных стандартов)</a:t>
            </a:r>
            <a:r>
              <a:rPr lang="ru-RU" b="1" dirty="0" smtClean="0">
                <a:latin typeface="Times New Roman" pitchFamily="18" charset="0"/>
              </a:rPr>
              <a:t>: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  <a:p>
            <a:pPr indent="0"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</a:rPr>
              <a:t>«Образовательная программа  образовательного учреждения - это документ, в котором находит отражение уникальное образовательное пространство каждого образовательного учреждения»</a:t>
            </a:r>
          </a:p>
          <a:p>
            <a:endParaRPr lang="ru-RU" dirty="0"/>
          </a:p>
        </p:txBody>
      </p:sp>
      <p:pic>
        <p:nvPicPr>
          <p:cNvPr id="4" name="Picture 10" descr="Graphic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0"/>
            <a:ext cx="6516687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/>
              <a:t>Образовательная программа ОО, осуществляющей образование обучающихся с ОВЗ </a:t>
            </a:r>
            <a:r>
              <a:rPr lang="ru-RU" sz="2000" b="1" u="sng" dirty="0" smtClean="0">
                <a:solidFill>
                  <a:srgbClr val="FF0000"/>
                </a:solidFill>
              </a:rPr>
              <a:t>совместно</a:t>
            </a:r>
            <a:r>
              <a:rPr lang="ru-RU" sz="2000" b="1" dirty="0" smtClean="0">
                <a:solidFill>
                  <a:srgbClr val="FF0000"/>
                </a:solidFill>
              </a:rPr>
              <a:t> с другими обучающимися</a:t>
            </a:r>
            <a:r>
              <a:rPr lang="ru-RU" sz="2000" b="1" dirty="0" smtClean="0"/>
              <a:t>,</a:t>
            </a:r>
            <a:br>
              <a:rPr lang="ru-RU" sz="2000" b="1" dirty="0" smtClean="0"/>
            </a:br>
            <a:r>
              <a:rPr lang="ru-RU" sz="2000" b="1" u="sng" dirty="0" smtClean="0">
                <a:solidFill>
                  <a:srgbClr val="FF0000"/>
                </a:solidFill>
              </a:rPr>
              <a:t>в отдельных классах, группах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5445224"/>
          <a:ext cx="307629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00034" y="4005064"/>
          <a:ext cx="2971792" cy="1192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79512" y="2564904"/>
          <a:ext cx="2971792" cy="1151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539552" y="1268760"/>
          <a:ext cx="2861976" cy="1063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3707904" y="5500702"/>
            <a:ext cx="4104456" cy="1357298"/>
            <a:chOff x="-78278" y="0"/>
            <a:chExt cx="4104456" cy="2020718"/>
          </a:xfrm>
          <a:noFill/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-78278" y="0"/>
              <a:ext cx="3050070" cy="173987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857826" y="325282"/>
              <a:ext cx="3168352" cy="169543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b="1" kern="12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3851920" y="3933056"/>
          <a:ext cx="2880320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3563888" y="2564904"/>
          <a:ext cx="2880320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3707904" y="1268760"/>
          <a:ext cx="2952328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6948264" y="3717032"/>
            <a:ext cx="2016224" cy="2060848"/>
            <a:chOff x="0" y="0"/>
            <a:chExt cx="2971792" cy="910323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0" y="0"/>
              <a:ext cx="2971792" cy="9103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44438" y="131177"/>
              <a:ext cx="2882916" cy="73470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solidFill>
                    <a:schemeClr val="tx1"/>
                  </a:solidFill>
                </a:rPr>
                <a:t>а</a:t>
              </a:r>
              <a:r>
                <a:rPr lang="ru-RU" b="1" kern="1200" dirty="0" smtClean="0">
                  <a:solidFill>
                    <a:schemeClr val="tx1"/>
                  </a:solidFill>
                </a:rPr>
                <a:t>даптированная образовательная программа  для обучающихся с умственной отсталостью</a:t>
              </a:r>
              <a:endParaRPr lang="ru-RU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Стрелка вправо 17"/>
          <p:cNvSpPr/>
          <p:nvPr/>
        </p:nvSpPr>
        <p:spPr>
          <a:xfrm>
            <a:off x="3419872" y="1700808"/>
            <a:ext cx="288032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203848" y="3068960"/>
            <a:ext cx="360040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3491880" y="4509120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347864" y="6093296"/>
            <a:ext cx="360040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259632" y="2348880"/>
            <a:ext cx="288032" cy="216024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763688" y="3717032"/>
            <a:ext cx="288032" cy="288032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259632" y="5229200"/>
            <a:ext cx="288032" cy="216024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499992" y="2276872"/>
            <a:ext cx="360040" cy="288032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148064" y="3717032"/>
            <a:ext cx="288032" cy="216024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716016" y="5157192"/>
            <a:ext cx="360040" cy="288032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лево/вверх 29"/>
          <p:cNvSpPr/>
          <p:nvPr/>
        </p:nvSpPr>
        <p:spPr>
          <a:xfrm>
            <a:off x="6804248" y="5733256"/>
            <a:ext cx="1224136" cy="648072"/>
          </a:xfrm>
          <a:prstGeom prst="lef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707904" y="5445224"/>
            <a:ext cx="3096344" cy="126876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chemeClr val="tx1"/>
                </a:solidFill>
              </a:rPr>
              <a:t> адаптированная ОП начального, основного, среднего общего образования (ГОС, 2004)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12" grpId="0">
        <p:bldAsOne/>
      </p:bldGraphic>
      <p:bldGraphic spid="13" grpId="0">
        <p:bldAsOne/>
      </p:bldGraphic>
      <p:bldGraphic spid="14" grpId="0">
        <p:bldAsOne/>
      </p:bldGraphic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539552" y="1196752"/>
            <a:ext cx="784887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Образовательная программа </a:t>
            </a:r>
            <a:r>
              <a:rPr lang="ru-RU" sz="2000" b="1" dirty="0" smtClean="0">
                <a:solidFill>
                  <a:srgbClr val="FF0000"/>
                </a:solidFill>
              </a:rPr>
              <a:t>отдельной</a:t>
            </a:r>
            <a:r>
              <a:rPr lang="ru-RU" sz="2000" b="1" dirty="0" smtClean="0"/>
              <a:t> ОО, осуществляющей образование обучающихся с ОВЗ</a:t>
            </a:r>
            <a:endParaRPr lang="ru-RU" sz="2000" b="1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15616" y="5085184"/>
            <a:ext cx="3384376" cy="1440160"/>
            <a:chOff x="-366310" y="0"/>
            <a:chExt cx="3384376" cy="2144082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-366310" y="0"/>
              <a:ext cx="3384376" cy="214408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-294302" y="107204"/>
              <a:ext cx="3168352" cy="16954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chemeClr val="tx1"/>
                  </a:solidFill>
                </a:rPr>
                <a:t> адаптированная ОП начального, основного, среднего общего образования (ГОС, 2004) </a:t>
              </a:r>
              <a:endParaRPr lang="ru-RU" b="1" kern="12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0" name="Содержимое 3"/>
          <p:cNvGraphicFramePr>
            <a:graphicFrameLocks/>
          </p:cNvGraphicFramePr>
          <p:nvPr/>
        </p:nvGraphicFramePr>
        <p:xfrm>
          <a:off x="1043608" y="3356992"/>
          <a:ext cx="3456384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1" name="Группа 20"/>
          <p:cNvGrpSpPr/>
          <p:nvPr/>
        </p:nvGrpSpPr>
        <p:grpSpPr>
          <a:xfrm>
            <a:off x="899592" y="1556792"/>
            <a:ext cx="3672408" cy="1439175"/>
            <a:chOff x="-64181" y="-111496"/>
            <a:chExt cx="3144871" cy="1119115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0" y="492"/>
              <a:ext cx="2952328" cy="100712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-64181" y="-111496"/>
              <a:ext cx="3144871" cy="106995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 rtl="0">
                <a:spcBef>
                  <a:spcPct val="0"/>
                </a:spcBef>
              </a:pPr>
              <a:r>
                <a:rPr lang="ru-RU" b="1" kern="1200" dirty="0" smtClean="0">
                  <a:solidFill>
                    <a:schemeClr val="tx1"/>
                  </a:solidFill>
                </a:rPr>
                <a:t>адаптированная </a:t>
              </a:r>
            </a:p>
            <a:p>
              <a:pPr lvl="0" algn="ctr" defTabSz="755650" rtl="0">
                <a:spcBef>
                  <a:spcPct val="0"/>
                </a:spcBef>
              </a:pPr>
              <a:r>
                <a:rPr lang="ru-RU" b="1" kern="1200" dirty="0" smtClean="0">
                  <a:solidFill>
                    <a:schemeClr val="tx1"/>
                  </a:solidFill>
                </a:rPr>
                <a:t>образовательная программа дошкольного </a:t>
              </a:r>
              <a:r>
                <a:rPr lang="ru-RU" b="1" kern="1200" dirty="0" smtClean="0">
                  <a:solidFill>
                    <a:schemeClr val="tx1"/>
                  </a:solidFill>
                </a:rPr>
                <a:t>образования</a:t>
              </a:r>
            </a:p>
            <a:p>
              <a:pPr lvl="0" algn="ctr" defTabSz="755650" rtl="0">
                <a:spcBef>
                  <a:spcPct val="0"/>
                </a:spcBef>
              </a:pPr>
              <a:r>
                <a:rPr lang="ru-RU" b="1" kern="1200" dirty="0" smtClean="0">
                  <a:solidFill>
                    <a:srgbClr val="FF0000"/>
                  </a:solidFill>
                </a:rPr>
                <a:t> (ФГОС)</a:t>
              </a:r>
              <a:endParaRPr lang="ru-RU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436096" y="3861048"/>
            <a:ext cx="2016224" cy="2664295"/>
            <a:chOff x="0" y="275214"/>
            <a:chExt cx="2971792" cy="931410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0" y="275214"/>
              <a:ext cx="2971792" cy="91032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44438" y="384223"/>
              <a:ext cx="2882916" cy="82240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solidFill>
                    <a:schemeClr val="tx1"/>
                  </a:solidFill>
                </a:rPr>
                <a:t>а</a:t>
              </a:r>
              <a:r>
                <a:rPr lang="ru-RU" b="1" kern="1200" dirty="0" smtClean="0">
                  <a:solidFill>
                    <a:schemeClr val="tx1"/>
                  </a:solidFill>
                </a:rPr>
                <a:t>даптированная образовательная программа  для обучающихся с умственной отсталостью</a:t>
              </a:r>
              <a:endParaRPr lang="ru-RU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2483768" y="2996952"/>
            <a:ext cx="504056" cy="288032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483768" y="4797152"/>
            <a:ext cx="504056" cy="288032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4499992" y="5661248"/>
            <a:ext cx="936104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Особенности проектирования адаптированной образовательной программы в соответствии с требованиями ФГОС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Совокупность требований: </a:t>
            </a:r>
          </a:p>
          <a:p>
            <a:pPr marL="609600" indent="-609600">
              <a:lnSpc>
                <a:spcPct val="80000"/>
              </a:lnSpc>
              <a:spcBef>
                <a:spcPts val="1200"/>
              </a:spcBef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количеству и наименованию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разделов 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программы 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 также 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учебного плана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образовательного учреждения;</a:t>
            </a:r>
          </a:p>
          <a:p>
            <a:pPr marL="609600" indent="-609600">
              <a:lnSpc>
                <a:spcPct val="80000"/>
              </a:lnSpc>
              <a:spcBef>
                <a:spcPts val="120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минимальному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максимальному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количеству учебных часов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09600" indent="-609600">
              <a:lnSpc>
                <a:spcPct val="80000"/>
              </a:lnSpc>
              <a:spcBef>
                <a:spcPts val="120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содержанию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каждого из разделов;</a:t>
            </a:r>
          </a:p>
          <a:p>
            <a:pPr marL="609600" indent="-609600">
              <a:lnSpc>
                <a:spcPct val="80000"/>
              </a:lnSpc>
              <a:spcBef>
                <a:spcPts val="12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соотношению частей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основной общеобразовательной          программы </a:t>
            </a:r>
          </a:p>
          <a:p>
            <a:pPr marL="609600" indent="-609600">
              <a:lnSpc>
                <a:spcPct val="80000"/>
              </a:lnSpc>
              <a:spcBef>
                <a:spcPts val="120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(80/20% для НОО,70/30% ООО).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4000" b="1" dirty="0" smtClean="0">
                <a:cs typeface="Aharoni" pitchFamily="2" charset="-79"/>
              </a:rPr>
              <a:t>Адаптированная программа </a:t>
            </a:r>
            <a:r>
              <a:rPr lang="ru-RU" sz="4000" b="1" dirty="0" smtClean="0">
                <a:solidFill>
                  <a:srgbClr val="FF0000"/>
                </a:solidFill>
                <a:cs typeface="Aharoni" pitchFamily="2" charset="-79"/>
              </a:rPr>
              <a:t>одна</a:t>
            </a:r>
            <a:r>
              <a:rPr lang="ru-RU" sz="4000" b="1" dirty="0" smtClean="0">
                <a:cs typeface="Aharoni" pitchFamily="2" charset="-79"/>
              </a:rPr>
              <a:t>, а </a:t>
            </a:r>
            <a:r>
              <a:rPr lang="ru-RU" sz="4000" b="1" dirty="0" smtClean="0">
                <a:solidFill>
                  <a:srgbClr val="FF0000"/>
                </a:solidFill>
                <a:cs typeface="Aharoni" pitchFamily="2" charset="-79"/>
              </a:rPr>
              <a:t>состав</a:t>
            </a:r>
            <a:r>
              <a:rPr lang="ru-RU" sz="4000" b="1" dirty="0" smtClean="0">
                <a:cs typeface="Aharoni" pitchFamily="2" charset="-79"/>
              </a:rPr>
              <a:t> обучающихся с ОВЗ </a:t>
            </a:r>
            <a:r>
              <a:rPr lang="ru-RU" sz="4000" b="1" dirty="0" smtClean="0">
                <a:solidFill>
                  <a:srgbClr val="FF0000"/>
                </a:solidFill>
                <a:cs typeface="Aharoni" pitchFamily="2" charset="-79"/>
              </a:rPr>
              <a:t>разнородный</a:t>
            </a:r>
            <a:r>
              <a:rPr lang="ru-RU" sz="4000" b="1" dirty="0" smtClean="0">
                <a:cs typeface="Aharoni" pitchFamily="2" charset="-79"/>
              </a:rPr>
              <a:t>, следовательно в одном документе необходимо отразить</a:t>
            </a:r>
          </a:p>
          <a:p>
            <a:pPr indent="0">
              <a:buNone/>
            </a:pPr>
            <a:r>
              <a:rPr lang="ru-RU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единство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или наоборот </a:t>
            </a:r>
            <a:r>
              <a:rPr lang="ru-RU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вариативность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содержательного наполнения разделов программы</a:t>
            </a:r>
            <a:endParaRPr lang="ru-RU" sz="4000" b="1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580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Актуальные вопросы проектирования  и реализации адаптированных образовательных программ</vt:lpstr>
      <vt:lpstr>Слайд 2</vt:lpstr>
      <vt:lpstr>Слайд 3</vt:lpstr>
      <vt:lpstr>Слайд 4</vt:lpstr>
      <vt:lpstr>Слайд 5</vt:lpstr>
      <vt:lpstr>Образовательная программа ОО, осуществляющей образование обучающихся с ОВЗ совместно с другими обучающимися, в отдельных классах, группах  </vt:lpstr>
      <vt:lpstr>Образовательная программа отдельной ОО, осуществляющей образование обучающихся с ОВЗ</vt:lpstr>
      <vt:lpstr>Особенности проектирования адаптированной образовательной программы в соответствии с требованиями ФГОС</vt:lpstr>
      <vt:lpstr>Слайд 9</vt:lpstr>
      <vt:lpstr>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проектирования  и реализации адаптированных образовательных программ</dc:title>
  <cp:lastModifiedBy>1</cp:lastModifiedBy>
  <cp:revision>43</cp:revision>
  <dcterms:modified xsi:type="dcterms:W3CDTF">2014-02-16T15:36:51Z</dcterms:modified>
</cp:coreProperties>
</file>